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E1E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7400" y="621030"/>
            <a:ext cx="5029200" cy="3352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046720" y="4663440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FFFFFF">
                    <a:alpha val="60000"/>
                  </a:srgbClr>
                </a:solidFill>
              </a:rPr>
              <a:t>1 / 9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E1E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00584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300" kern="0" dirty="0">
                <a:solidFill>
                  <a:srgbClr val="4A7F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KINCLAVEN PHARMACEUTICAL SERVICES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55778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 Development</a:t>
            </a:r>
            <a:endParaRPr lang="en-US" sz="42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Essentials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457200" y="3246120"/>
            <a:ext cx="5577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D6E4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Assumptions  ·  Prerequisites  ·  The Team  ·  The Plan</a:t>
            </a:r>
            <a:endParaRPr lang="en-US" sz="1100" dirty="0"/>
          </a:p>
          <a:p>
            <a:pPr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D6E4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Meetings &amp; Reporting  ·  Problems  ·  Completion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457200" y="3154680"/>
            <a:ext cx="2286000" cy="22860"/>
          </a:xfrm>
          <a:prstGeom prst="rect">
            <a:avLst/>
          </a:prstGeom>
          <a:solidFill>
            <a:srgbClr val="4A7FD4"/>
          </a:solidFill>
          <a:ln w="12700">
            <a:solidFill>
              <a:srgbClr val="4A7FD4"/>
            </a:solidFill>
            <a:prstDash val="solid"/>
          </a:ln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23760" y="164592"/>
            <a:ext cx="1645920" cy="28346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8046720" y="4663440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FFFFFF">
                    <a:alpha val="60000"/>
                  </a:srgbClr>
                </a:solidFill>
              </a:rPr>
              <a:t>2 / 9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F6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0E1E3A"/>
          </a:solidFill>
          <a:ln w="12700">
            <a:solidFill>
              <a:srgbClr val="0E1E3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9144000" cy="1234440"/>
          </a:xfrm>
          <a:prstGeom prst="rect">
            <a:avLst/>
          </a:prstGeom>
          <a:solidFill>
            <a:srgbClr val="0E1E3A"/>
          </a:solidFill>
          <a:ln w="12700">
            <a:solidFill>
              <a:srgbClr val="0E1E3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57200" y="137160"/>
            <a:ext cx="6400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ASSUMPTIONS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457200" y="658368"/>
            <a:ext cx="6400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50" kern="0" dirty="0">
                <a:solidFill>
                  <a:srgbClr val="D6E4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must be true before development begins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365760" y="1417320"/>
            <a:ext cx="4206240" cy="960120"/>
          </a:xfrm>
          <a:prstGeom prst="rect">
            <a:avLst/>
          </a:prstGeom>
          <a:solidFill>
            <a:srgbClr val="FFFFFF"/>
          </a:solidFill>
          <a:ln w="6350">
            <a:solidFill>
              <a:srgbClr val="D6E4F7"/>
            </a:solidFill>
            <a:prstDash val="solid"/>
          </a:ln>
          <a:effectLst>
            <a:outerShdw sx="100000" sy="100000" kx="0" ky="0" algn="bl" rotWithShape="0" blurRad="50800" dist="12700" dir="8100000">
              <a:srgbClr val="000000">
                <a:alpha val="6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475488" y="1527048"/>
            <a:ext cx="347472" cy="347472"/>
          </a:xfrm>
          <a:prstGeom prst="ellipse">
            <a:avLst/>
          </a:prstGeom>
          <a:solidFill>
            <a:srgbClr val="2A5298"/>
          </a:solidFill>
          <a:ln w="12700">
            <a:solidFill>
              <a:srgbClr val="2A529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75488" y="1527048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932688" y="1508760"/>
            <a:ext cx="351129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E2D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Competent marketing managers have verified commercial desire for the product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800600" y="1417320"/>
            <a:ext cx="4206240" cy="960120"/>
          </a:xfrm>
          <a:prstGeom prst="rect">
            <a:avLst/>
          </a:prstGeom>
          <a:solidFill>
            <a:srgbClr val="FFFFFF"/>
          </a:solidFill>
          <a:ln w="6350">
            <a:solidFill>
              <a:srgbClr val="D6E4F7"/>
            </a:solidFill>
            <a:prstDash val="solid"/>
          </a:ln>
          <a:effectLst>
            <a:outerShdw sx="100000" sy="100000" kx="0" ky="0" algn="bl" rotWithShape="0" blurRad="50800" dist="12700" dir="8100000">
              <a:srgbClr val="000000">
                <a:alpha val="6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910328" y="1527048"/>
            <a:ext cx="347472" cy="347472"/>
          </a:xfrm>
          <a:prstGeom prst="ellipse">
            <a:avLst/>
          </a:prstGeom>
          <a:solidFill>
            <a:srgbClr val="2A5298"/>
          </a:solidFill>
          <a:ln w="12700">
            <a:solidFill>
              <a:srgbClr val="2A5298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910328" y="1527048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5367528" y="1508760"/>
            <a:ext cx="351129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E2D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Sales managers have confirmed optimal volume projections for up to five years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365760" y="2514600"/>
            <a:ext cx="4206240" cy="960120"/>
          </a:xfrm>
          <a:prstGeom prst="rect">
            <a:avLst/>
          </a:prstGeom>
          <a:solidFill>
            <a:srgbClr val="FFFFFF"/>
          </a:solidFill>
          <a:ln w="6350">
            <a:solidFill>
              <a:srgbClr val="D6E4F7"/>
            </a:solidFill>
            <a:prstDash val="solid"/>
          </a:ln>
          <a:effectLst>
            <a:outerShdw sx="100000" sy="100000" kx="0" ky="0" algn="bl" rotWithShape="0" blurRad="50800" dist="12700" dir="8100000">
              <a:srgbClr val="000000">
                <a:alpha val="6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475488" y="2624328"/>
            <a:ext cx="347472" cy="347472"/>
          </a:xfrm>
          <a:prstGeom prst="ellipse">
            <a:avLst/>
          </a:prstGeom>
          <a:solidFill>
            <a:srgbClr val="2A5298"/>
          </a:solidFill>
          <a:ln w="12700">
            <a:solidFill>
              <a:srgbClr val="2A5298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75488" y="2624328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932688" y="2606040"/>
            <a:ext cx="351129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E2D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 has a budget approved by Management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4800600" y="2514600"/>
            <a:ext cx="4206240" cy="960120"/>
          </a:xfrm>
          <a:prstGeom prst="rect">
            <a:avLst/>
          </a:prstGeom>
          <a:solidFill>
            <a:srgbClr val="FFFFFF"/>
          </a:solidFill>
          <a:ln w="6350">
            <a:solidFill>
              <a:srgbClr val="D6E4F7"/>
            </a:solidFill>
            <a:prstDash val="solid"/>
          </a:ln>
          <a:effectLst>
            <a:outerShdw sx="100000" sy="100000" kx="0" ky="0" algn="bl" rotWithShape="0" blurRad="50800" dist="12700" dir="8100000">
              <a:srgbClr val="000000">
                <a:alpha val="6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4910328" y="2624328"/>
            <a:ext cx="347472" cy="347472"/>
          </a:xfrm>
          <a:prstGeom prst="ellipse">
            <a:avLst/>
          </a:prstGeom>
          <a:solidFill>
            <a:srgbClr val="2A5298"/>
          </a:solidFill>
          <a:ln w="12700">
            <a:solidFill>
              <a:srgbClr val="2A5298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910328" y="2624328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5367528" y="2606040"/>
            <a:ext cx="351129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E2D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 protection established or other mitigations in place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65760" y="3611880"/>
            <a:ext cx="4206240" cy="960120"/>
          </a:xfrm>
          <a:prstGeom prst="rect">
            <a:avLst/>
          </a:prstGeom>
          <a:solidFill>
            <a:srgbClr val="FFFFFF"/>
          </a:solidFill>
          <a:ln w="6350">
            <a:solidFill>
              <a:srgbClr val="D6E4F7"/>
            </a:solidFill>
            <a:prstDash val="solid"/>
          </a:ln>
          <a:effectLst>
            <a:outerShdw sx="100000" sy="100000" kx="0" ky="0" algn="bl" rotWithShape="0" blurRad="50800" dist="12700" dir="8100000">
              <a:srgbClr val="000000">
                <a:alpha val="6000"/>
              </a:srgbClr>
            </a:outerShdw>
          </a:effectLst>
        </p:spPr>
      </p:sp>
      <p:sp>
        <p:nvSpPr>
          <p:cNvPr id="23" name="Shape 21"/>
          <p:cNvSpPr/>
          <p:nvPr/>
        </p:nvSpPr>
        <p:spPr>
          <a:xfrm>
            <a:off x="475488" y="3721608"/>
            <a:ext cx="347472" cy="347472"/>
          </a:xfrm>
          <a:prstGeom prst="ellipse">
            <a:avLst/>
          </a:prstGeom>
          <a:solidFill>
            <a:srgbClr val="2A5298"/>
          </a:solidFill>
          <a:ln w="12700">
            <a:solidFill>
              <a:srgbClr val="2A5298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475488" y="3721608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932688" y="3703320"/>
            <a:ext cx="351129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E2D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Active substance manufacturer(s) identified with an adequate data package (CEP, ASMF or equivalent)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4800600" y="3611880"/>
            <a:ext cx="4206240" cy="960120"/>
          </a:xfrm>
          <a:prstGeom prst="rect">
            <a:avLst/>
          </a:prstGeom>
          <a:solidFill>
            <a:srgbClr val="FFFFFF"/>
          </a:solidFill>
          <a:ln w="6350">
            <a:solidFill>
              <a:srgbClr val="D6E4F7"/>
            </a:solidFill>
            <a:prstDash val="solid"/>
          </a:ln>
          <a:effectLst>
            <a:outerShdw sx="100000" sy="100000" kx="0" ky="0" algn="bl" rotWithShape="0" blurRad="50800" dist="12700" dir="8100000">
              <a:srgbClr val="000000">
                <a:alpha val="6000"/>
              </a:srgbClr>
            </a:outerShdw>
          </a:effectLst>
        </p:spPr>
      </p:sp>
      <p:sp>
        <p:nvSpPr>
          <p:cNvPr id="27" name="Shape 25"/>
          <p:cNvSpPr/>
          <p:nvPr/>
        </p:nvSpPr>
        <p:spPr>
          <a:xfrm>
            <a:off x="4910328" y="3721608"/>
            <a:ext cx="347472" cy="347472"/>
          </a:xfrm>
          <a:prstGeom prst="ellipse">
            <a:avLst/>
          </a:prstGeom>
          <a:solidFill>
            <a:srgbClr val="2A5298"/>
          </a:solidFill>
          <a:ln w="12700">
            <a:solidFill>
              <a:srgbClr val="2A5298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4910328" y="3721608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100" dirty="0"/>
          </a:p>
        </p:txBody>
      </p:sp>
      <p:sp>
        <p:nvSpPr>
          <p:cNvPr id="29" name="Text 27"/>
          <p:cNvSpPr/>
          <p:nvPr/>
        </p:nvSpPr>
        <p:spPr>
          <a:xfrm>
            <a:off x="5367528" y="3703320"/>
            <a:ext cx="351129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E2D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Satisfactory technical and commercial agreements in place with the ASM</a:t>
            </a:r>
            <a:endParaRPr lang="en-US" sz="1100" dirty="0"/>
          </a:p>
        </p:txBody>
      </p:sp>
      <p:pic>
        <p:nvPicPr>
          <p:cNvPr id="30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23760" y="164592"/>
            <a:ext cx="1645920" cy="283464"/>
          </a:xfrm>
          <a:prstGeom prst="rect">
            <a:avLst/>
          </a:prstGeom>
        </p:spPr>
      </p:pic>
      <p:sp>
        <p:nvSpPr>
          <p:cNvPr id="31" name="Text 28"/>
          <p:cNvSpPr/>
          <p:nvPr/>
        </p:nvSpPr>
        <p:spPr>
          <a:xfrm>
            <a:off x="8046720" y="4663440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3A4A6A">
                    <a:alpha val="40000"/>
                  </a:srgbClr>
                </a:solidFill>
              </a:rPr>
              <a:t>3 / 9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E1E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234440"/>
          </a:xfrm>
          <a:prstGeom prst="rect">
            <a:avLst/>
          </a:prstGeom>
          <a:solidFill>
            <a:srgbClr val="2A5298">
              <a:alpha val="40000"/>
            </a:srgbClr>
          </a:solidFill>
          <a:ln w="12700">
            <a:solidFill>
              <a:srgbClr val="2A529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137160"/>
            <a:ext cx="7315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PREREQUISITES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658368"/>
            <a:ext cx="7315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50" kern="0" dirty="0">
                <a:solidFill>
                  <a:srgbClr val="D6E4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foundations every successful project requires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320040" y="1417320"/>
            <a:ext cx="2697480" cy="1508760"/>
          </a:xfrm>
          <a:prstGeom prst="rect">
            <a:avLst/>
          </a:prstGeom>
          <a:solidFill>
            <a:srgbClr val="132240"/>
          </a:solidFill>
          <a:ln w="6350">
            <a:solidFill>
              <a:srgbClr val="4A7FD4">
                <a:alpha val="70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20040" y="1417320"/>
            <a:ext cx="2697480" cy="54864"/>
          </a:xfrm>
          <a:prstGeom prst="rect">
            <a:avLst/>
          </a:prstGeom>
          <a:solidFill>
            <a:srgbClr val="4A7FD4"/>
          </a:solidFill>
          <a:ln w="12700">
            <a:solidFill>
              <a:srgbClr val="4A7FD4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84632" y="1563624"/>
            <a:ext cx="2468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Trained Individuals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84632" y="1892808"/>
            <a:ext cx="24688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050" dirty="0">
                <a:solidFill>
                  <a:srgbClr val="D6E4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Suitable training in each person's specific discipline — training alone does not equal competence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3246120" y="1417320"/>
            <a:ext cx="2697480" cy="1508760"/>
          </a:xfrm>
          <a:prstGeom prst="rect">
            <a:avLst/>
          </a:prstGeom>
          <a:solidFill>
            <a:srgbClr val="132240"/>
          </a:solidFill>
          <a:ln w="6350">
            <a:solidFill>
              <a:srgbClr val="4A7FD4">
                <a:alpha val="7000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246120" y="1417320"/>
            <a:ext cx="2697480" cy="54864"/>
          </a:xfrm>
          <a:prstGeom prst="rect">
            <a:avLst/>
          </a:prstGeom>
          <a:solidFill>
            <a:srgbClr val="4A7FD4"/>
          </a:solidFill>
          <a:ln w="12700">
            <a:solidFill>
              <a:srgbClr val="4A7FD4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410712" y="1563624"/>
            <a:ext cx="2468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Experience &amp; Competence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3410712" y="1892808"/>
            <a:ext cx="24688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050" dirty="0">
                <a:solidFill>
                  <a:srgbClr val="D6E4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Demonstrated expertise beyond qualifications; desirable in all core team members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6172200" y="1417320"/>
            <a:ext cx="2697480" cy="1508760"/>
          </a:xfrm>
          <a:prstGeom prst="rect">
            <a:avLst/>
          </a:prstGeom>
          <a:solidFill>
            <a:srgbClr val="132240"/>
          </a:solidFill>
          <a:ln w="6350">
            <a:solidFill>
              <a:srgbClr val="4A7FD4">
                <a:alpha val="7000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172200" y="1417320"/>
            <a:ext cx="2697480" cy="54864"/>
          </a:xfrm>
          <a:prstGeom prst="rect">
            <a:avLst/>
          </a:prstGeom>
          <a:solidFill>
            <a:srgbClr val="4A7FD4"/>
          </a:solidFill>
          <a:ln w="12700">
            <a:solidFill>
              <a:srgbClr val="4A7FD4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336792" y="1563624"/>
            <a:ext cx="2468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Approved Project Plan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6336792" y="1892808"/>
            <a:ext cx="24688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050" dirty="0">
                <a:solidFill>
                  <a:srgbClr val="D6E4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costed, sponsor-approved plan that defines scope, timelines, and responsibilities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320040" y="3108960"/>
            <a:ext cx="2697480" cy="1508760"/>
          </a:xfrm>
          <a:prstGeom prst="rect">
            <a:avLst/>
          </a:prstGeom>
          <a:solidFill>
            <a:srgbClr val="132240"/>
          </a:solidFill>
          <a:ln w="6350">
            <a:solidFill>
              <a:srgbClr val="4A7FD4">
                <a:alpha val="7000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320040" y="3108960"/>
            <a:ext cx="2697480" cy="54864"/>
          </a:xfrm>
          <a:prstGeom prst="rect">
            <a:avLst/>
          </a:prstGeom>
          <a:solidFill>
            <a:srgbClr val="4A7FD4"/>
          </a:solidFill>
          <a:ln w="12700">
            <a:solidFill>
              <a:srgbClr val="4A7FD4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84632" y="3255264"/>
            <a:ext cx="2468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Commitment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484632" y="3584448"/>
            <a:ext cx="24688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050" dirty="0">
                <a:solidFill>
                  <a:srgbClr val="D6E4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Individuals fully dedicated to the project — loose cannons and dead wood rarely help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3246120" y="3108960"/>
            <a:ext cx="2697480" cy="1508760"/>
          </a:xfrm>
          <a:prstGeom prst="rect">
            <a:avLst/>
          </a:prstGeom>
          <a:solidFill>
            <a:srgbClr val="132240"/>
          </a:solidFill>
          <a:ln w="6350">
            <a:solidFill>
              <a:srgbClr val="4A7FD4">
                <a:alpha val="7000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3246120" y="3108960"/>
            <a:ext cx="2697480" cy="54864"/>
          </a:xfrm>
          <a:prstGeom prst="rect">
            <a:avLst/>
          </a:prstGeom>
          <a:solidFill>
            <a:srgbClr val="4A7FD4"/>
          </a:solidFill>
          <a:ln w="12700">
            <a:solidFill>
              <a:srgbClr val="4A7FD4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410712" y="3255264"/>
            <a:ext cx="2468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Clear Communicators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3410712" y="3584448"/>
            <a:ext cx="24688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050" dirty="0">
                <a:solidFill>
                  <a:srgbClr val="D6E4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People who can express ideas clearly, listen effectively, and collaborate as a team</a:t>
            </a:r>
            <a:endParaRPr lang="en-US" sz="1050" dirty="0"/>
          </a:p>
        </p:txBody>
      </p:sp>
      <p:sp>
        <p:nvSpPr>
          <p:cNvPr id="25" name="Shape 23"/>
          <p:cNvSpPr/>
          <p:nvPr/>
        </p:nvSpPr>
        <p:spPr>
          <a:xfrm>
            <a:off x="6172200" y="3108960"/>
            <a:ext cx="2697480" cy="1508760"/>
          </a:xfrm>
          <a:prstGeom prst="rect">
            <a:avLst/>
          </a:prstGeom>
          <a:solidFill>
            <a:srgbClr val="132240"/>
          </a:solidFill>
          <a:ln w="6350">
            <a:solidFill>
              <a:srgbClr val="4A7FD4">
                <a:alpha val="7000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6172200" y="3108960"/>
            <a:ext cx="2697480" cy="54864"/>
          </a:xfrm>
          <a:prstGeom prst="rect">
            <a:avLst/>
          </a:prstGeom>
          <a:solidFill>
            <a:srgbClr val="4A7FD4"/>
          </a:solidFill>
          <a:ln w="12700">
            <a:solidFill>
              <a:srgbClr val="4A7FD4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336792" y="3255264"/>
            <a:ext cx="2468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Team Players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6336792" y="3584448"/>
            <a:ext cx="24688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050" dirty="0">
                <a:solidFill>
                  <a:srgbClr val="D6E4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Collaborative mindset throughout — from project lead to specialist contributors</a:t>
            </a:r>
            <a:endParaRPr lang="en-US" sz="1050" dirty="0"/>
          </a:p>
        </p:txBody>
      </p:sp>
      <p:pic>
        <p:nvPicPr>
          <p:cNvPr id="2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23760" y="164592"/>
            <a:ext cx="1645920" cy="283464"/>
          </a:xfrm>
          <a:prstGeom prst="rect">
            <a:avLst/>
          </a:prstGeom>
        </p:spPr>
      </p:pic>
      <p:sp>
        <p:nvSpPr>
          <p:cNvPr id="30" name="Text 27"/>
          <p:cNvSpPr/>
          <p:nvPr/>
        </p:nvSpPr>
        <p:spPr>
          <a:xfrm>
            <a:off x="8046720" y="4663440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FFFFFF">
                    <a:alpha val="60000"/>
                  </a:srgbClr>
                </a:solidFill>
              </a:rPr>
              <a:t>4 / 9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6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234440"/>
          </a:xfrm>
          <a:prstGeom prst="rect">
            <a:avLst/>
          </a:prstGeom>
          <a:solidFill>
            <a:srgbClr val="0E1E3A"/>
          </a:solidFill>
          <a:ln w="12700">
            <a:solidFill>
              <a:srgbClr val="0E1E3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0E1E3A"/>
          </a:solidFill>
          <a:ln w="12700">
            <a:solidFill>
              <a:srgbClr val="0E1E3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57200" y="137160"/>
            <a:ext cx="7315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PROJECT TEAM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457200" y="658368"/>
            <a:ext cx="7315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50" kern="0" dirty="0">
                <a:solidFill>
                  <a:srgbClr val="D6E4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Structure, selection and disciplines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11480" y="1417320"/>
            <a:ext cx="3566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A529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Leadership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411480" y="1783080"/>
            <a:ext cx="356616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30000"/>
              </a:lnSpc>
              <a:buSzPct val="100000"/>
              <a:buChar char="•"/>
            </a:pPr>
            <a:r>
              <a:rPr lang="en-US" sz="1100" dirty="0">
                <a:solidFill>
                  <a:srgbClr val="1E2D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 Lead selected by the sponsor; selects the team</a:t>
            </a:r>
            <a:endParaRPr lang="en-US" sz="1100" dirty="0"/>
          </a:p>
          <a:p>
            <a:pPr marL="342900" indent="-342900">
              <a:lnSpc>
                <a:spcPct val="130000"/>
              </a:lnSpc>
              <a:buSzPct val="100000"/>
              <a:buChar char="•"/>
            </a:pPr>
            <a:r>
              <a:rPr lang="en-US" sz="1100" dirty="0">
                <a:solidFill>
                  <a:srgbClr val="1E2D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complex projects, consider a dedicated Project Manager alongside the Project Leader</a:t>
            </a:r>
            <a:endParaRPr lang="en-US" sz="1100" dirty="0"/>
          </a:p>
          <a:p>
            <a:pPr marL="342900" indent="-342900">
              <a:lnSpc>
                <a:spcPct val="130000"/>
              </a:lnSpc>
              <a:buSzPct val="100000"/>
              <a:buChar char="•"/>
            </a:pPr>
            <a:r>
              <a:rPr lang="en-US" sz="1100" dirty="0">
                <a:solidFill>
                  <a:srgbClr val="1E2D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Team meets regularly per plan and milestones; sub-groups are normal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72000" y="1417320"/>
            <a:ext cx="4206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A529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Core Disciplines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572000" y="1810512"/>
            <a:ext cx="1280160" cy="530352"/>
          </a:xfrm>
          <a:prstGeom prst="rect">
            <a:avLst/>
          </a:prstGeom>
          <a:solidFill>
            <a:srgbClr val="0E1E3A">
              <a:alpha val="90000"/>
            </a:srgbClr>
          </a:solidFill>
          <a:ln w="6350">
            <a:solidFill>
              <a:srgbClr val="4A7FD4">
                <a:alpha val="4000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572000" y="1810512"/>
            <a:ext cx="12801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Formulation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5961888" y="1810512"/>
            <a:ext cx="1280160" cy="530352"/>
          </a:xfrm>
          <a:prstGeom prst="rect">
            <a:avLst/>
          </a:prstGeom>
          <a:solidFill>
            <a:srgbClr val="0E1E3A">
              <a:alpha val="90000"/>
            </a:srgbClr>
          </a:solidFill>
          <a:ln w="6350">
            <a:solidFill>
              <a:srgbClr val="4A7FD4">
                <a:alpha val="4000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961888" y="1810512"/>
            <a:ext cx="12801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Analytics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7351776" y="1810512"/>
            <a:ext cx="1280160" cy="530352"/>
          </a:xfrm>
          <a:prstGeom prst="rect">
            <a:avLst/>
          </a:prstGeom>
          <a:solidFill>
            <a:srgbClr val="0E1E3A">
              <a:alpha val="90000"/>
            </a:srgbClr>
          </a:solidFill>
          <a:ln w="6350">
            <a:solidFill>
              <a:srgbClr val="4A7FD4">
                <a:alpha val="4000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351776" y="1810512"/>
            <a:ext cx="12801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Regulatory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4572000" y="2468880"/>
            <a:ext cx="1280160" cy="530352"/>
          </a:xfrm>
          <a:prstGeom prst="rect">
            <a:avLst/>
          </a:prstGeom>
          <a:solidFill>
            <a:srgbClr val="0E1E3A">
              <a:alpha val="90000"/>
            </a:srgbClr>
          </a:solidFill>
          <a:ln w="6350">
            <a:solidFill>
              <a:srgbClr val="4A7FD4">
                <a:alpha val="4000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572000" y="2468880"/>
            <a:ext cx="12801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Manufacturing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5961888" y="2468880"/>
            <a:ext cx="1280160" cy="530352"/>
          </a:xfrm>
          <a:prstGeom prst="rect">
            <a:avLst/>
          </a:prstGeom>
          <a:solidFill>
            <a:srgbClr val="0E1E3A">
              <a:alpha val="90000"/>
            </a:srgbClr>
          </a:solidFill>
          <a:ln w="6350">
            <a:solidFill>
              <a:srgbClr val="4A7FD4">
                <a:alpha val="4000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961888" y="2468880"/>
            <a:ext cx="12801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Quality Assurance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7351776" y="2468880"/>
            <a:ext cx="1280160" cy="530352"/>
          </a:xfrm>
          <a:prstGeom prst="rect">
            <a:avLst/>
          </a:prstGeom>
          <a:solidFill>
            <a:srgbClr val="0E1E3A">
              <a:alpha val="90000"/>
            </a:srgbClr>
          </a:solidFill>
          <a:ln w="6350">
            <a:solidFill>
              <a:srgbClr val="4A7FD4">
                <a:alpha val="4000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351776" y="2468880"/>
            <a:ext cx="12801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Procurement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4572000" y="3127248"/>
            <a:ext cx="1280160" cy="530352"/>
          </a:xfrm>
          <a:prstGeom prst="rect">
            <a:avLst/>
          </a:prstGeom>
          <a:solidFill>
            <a:srgbClr val="0E1E3A">
              <a:alpha val="90000"/>
            </a:srgbClr>
          </a:solidFill>
          <a:ln w="6350">
            <a:solidFill>
              <a:srgbClr val="4A7FD4">
                <a:alpha val="4000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572000" y="3127248"/>
            <a:ext cx="12801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Marketing</a:t>
            </a:r>
            <a:endParaRPr lang="en-US" sz="1000" dirty="0"/>
          </a:p>
        </p:txBody>
      </p:sp>
      <p:sp>
        <p:nvSpPr>
          <p:cNvPr id="23" name="Shape 21"/>
          <p:cNvSpPr/>
          <p:nvPr/>
        </p:nvSpPr>
        <p:spPr>
          <a:xfrm>
            <a:off x="4206240" y="1371600"/>
            <a:ext cx="18288" cy="2560320"/>
          </a:xfrm>
          <a:prstGeom prst="rect">
            <a:avLst/>
          </a:prstGeom>
          <a:solidFill>
            <a:srgbClr val="D6E4F7"/>
          </a:solidFill>
          <a:ln w="12700">
            <a:solidFill>
              <a:srgbClr val="D6E4F7"/>
            </a:solidFill>
            <a:prstDash val="solid"/>
          </a:ln>
        </p:spPr>
      </p:sp>
      <p:pic>
        <p:nvPicPr>
          <p:cNvPr id="2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23760" y="164592"/>
            <a:ext cx="1645920" cy="283464"/>
          </a:xfrm>
          <a:prstGeom prst="rect">
            <a:avLst/>
          </a:prstGeom>
        </p:spPr>
      </p:pic>
      <p:sp>
        <p:nvSpPr>
          <p:cNvPr id="25" name="Text 22"/>
          <p:cNvSpPr/>
          <p:nvPr/>
        </p:nvSpPr>
        <p:spPr>
          <a:xfrm>
            <a:off x="8046720" y="4663440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3A4A6A">
                    <a:alpha val="40000"/>
                  </a:srgbClr>
                </a:solidFill>
              </a:rPr>
              <a:t>5 / 9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E1E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234440"/>
          </a:xfrm>
          <a:prstGeom prst="rect">
            <a:avLst/>
          </a:prstGeom>
          <a:solidFill>
            <a:srgbClr val="2A5298">
              <a:alpha val="40000"/>
            </a:srgbClr>
          </a:solidFill>
          <a:ln w="12700">
            <a:solidFill>
              <a:srgbClr val="2A529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137160"/>
            <a:ext cx="7315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PROJECT PLAN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658368"/>
            <a:ext cx="7315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50" kern="0" dirty="0">
                <a:solidFill>
                  <a:srgbClr val="D6E4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fundamental and critical document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320040" y="1298448"/>
            <a:ext cx="4114800" cy="932688"/>
          </a:xfrm>
          <a:prstGeom prst="rect">
            <a:avLst/>
          </a:prstGeom>
          <a:solidFill>
            <a:srgbClr val="FFFFFF">
              <a:alpha val="8000"/>
            </a:srgbClr>
          </a:solidFill>
          <a:ln w="6350">
            <a:solidFill>
              <a:srgbClr val="4A7FD4">
                <a:alpha val="5000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48056" y="1389888"/>
            <a:ext cx="502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4A7F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978408" y="1389888"/>
            <a:ext cx="3291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Specific Tasks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978408" y="1700784"/>
            <a:ext cx="32918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D6E4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Task responsibilities, timelines (work time and duration) and milestones clearly defined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4754880" y="1298448"/>
            <a:ext cx="4114800" cy="932688"/>
          </a:xfrm>
          <a:prstGeom prst="rect">
            <a:avLst/>
          </a:prstGeom>
          <a:solidFill>
            <a:srgbClr val="FFFFFF">
              <a:alpha val="8000"/>
            </a:srgbClr>
          </a:solidFill>
          <a:ln w="6350">
            <a:solidFill>
              <a:srgbClr val="4A7FD4">
                <a:alpha val="5000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882896" y="1389888"/>
            <a:ext cx="502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4A7F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5413248" y="1389888"/>
            <a:ext cx="3291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Software Tools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5413248" y="1700784"/>
            <a:ext cx="32918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D6E4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Commercial tools such as MS Project are common but not essential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320040" y="2350008"/>
            <a:ext cx="4114800" cy="932688"/>
          </a:xfrm>
          <a:prstGeom prst="rect">
            <a:avLst/>
          </a:prstGeom>
          <a:solidFill>
            <a:srgbClr val="FFFFFF">
              <a:alpha val="8000"/>
            </a:srgbClr>
          </a:solidFill>
          <a:ln w="6350">
            <a:solidFill>
              <a:srgbClr val="4A7FD4">
                <a:alpha val="5000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48056" y="2441448"/>
            <a:ext cx="502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4A7F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978408" y="2441448"/>
            <a:ext cx="3291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Dependencies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978408" y="2752344"/>
            <a:ext cx="32918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D6E4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Identify dependencies — e.g. stability studies cannot begin before registration batches are complete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4754880" y="2350008"/>
            <a:ext cx="4114800" cy="932688"/>
          </a:xfrm>
          <a:prstGeom prst="rect">
            <a:avLst/>
          </a:prstGeom>
          <a:solidFill>
            <a:srgbClr val="FFFFFF">
              <a:alpha val="8000"/>
            </a:srgbClr>
          </a:solidFill>
          <a:ln w="6350">
            <a:solidFill>
              <a:srgbClr val="4A7FD4">
                <a:alpha val="5000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882896" y="2441448"/>
            <a:ext cx="502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4A7F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700" dirty="0"/>
          </a:p>
        </p:txBody>
      </p:sp>
      <p:sp>
        <p:nvSpPr>
          <p:cNvPr id="19" name="Text 17"/>
          <p:cNvSpPr/>
          <p:nvPr/>
        </p:nvSpPr>
        <p:spPr>
          <a:xfrm>
            <a:off x="5413248" y="2441448"/>
            <a:ext cx="3291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Concurrent Work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5413248" y="2752344"/>
            <a:ext cx="32918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D6E4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Clearly identify tasks that can proceed simultaneously to maximise efficiency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320040" y="3401568"/>
            <a:ext cx="4114800" cy="932688"/>
          </a:xfrm>
          <a:prstGeom prst="rect">
            <a:avLst/>
          </a:prstGeom>
          <a:solidFill>
            <a:srgbClr val="FFFFFF">
              <a:alpha val="8000"/>
            </a:srgbClr>
          </a:solidFill>
          <a:ln w="6350">
            <a:solidFill>
              <a:srgbClr val="4A7FD4">
                <a:alpha val="5000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48056" y="3493008"/>
            <a:ext cx="502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4A7F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700" dirty="0"/>
          </a:p>
        </p:txBody>
      </p:sp>
      <p:sp>
        <p:nvSpPr>
          <p:cNvPr id="23" name="Text 21"/>
          <p:cNvSpPr/>
          <p:nvPr/>
        </p:nvSpPr>
        <p:spPr>
          <a:xfrm>
            <a:off x="978408" y="3493008"/>
            <a:ext cx="3291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Task Duration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978408" y="3803904"/>
            <a:ext cx="32918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D6E4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Distinguish fixed-duration tasks (e.g. batch analysis) from undefined ones (e.g. formulation development)</a:t>
            </a:r>
            <a:endParaRPr lang="en-US" sz="1000" dirty="0"/>
          </a:p>
        </p:txBody>
      </p:sp>
      <p:sp>
        <p:nvSpPr>
          <p:cNvPr id="25" name="Shape 23"/>
          <p:cNvSpPr/>
          <p:nvPr/>
        </p:nvSpPr>
        <p:spPr>
          <a:xfrm>
            <a:off x="4754880" y="3401568"/>
            <a:ext cx="4114800" cy="932688"/>
          </a:xfrm>
          <a:prstGeom prst="rect">
            <a:avLst/>
          </a:prstGeom>
          <a:solidFill>
            <a:srgbClr val="FFFFFF">
              <a:alpha val="8000"/>
            </a:srgbClr>
          </a:solidFill>
          <a:ln w="6350">
            <a:solidFill>
              <a:srgbClr val="4A7FD4">
                <a:alpha val="50000"/>
              </a:srgbClr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882896" y="3493008"/>
            <a:ext cx="502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4A7F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1700" dirty="0"/>
          </a:p>
        </p:txBody>
      </p:sp>
      <p:sp>
        <p:nvSpPr>
          <p:cNvPr id="27" name="Text 25"/>
          <p:cNvSpPr/>
          <p:nvPr/>
        </p:nvSpPr>
        <p:spPr>
          <a:xfrm>
            <a:off x="5413248" y="3493008"/>
            <a:ext cx="3291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Milestone Review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5413248" y="3803904"/>
            <a:ext cx="32918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D6E4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 of milestones is critical; deviations and slippage must be documented and reported</a:t>
            </a:r>
            <a:endParaRPr lang="en-US" sz="1000" dirty="0"/>
          </a:p>
        </p:txBody>
      </p:sp>
      <p:pic>
        <p:nvPicPr>
          <p:cNvPr id="2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23760" y="164592"/>
            <a:ext cx="1645920" cy="283464"/>
          </a:xfrm>
          <a:prstGeom prst="rect">
            <a:avLst/>
          </a:prstGeom>
        </p:spPr>
      </p:pic>
      <p:sp>
        <p:nvSpPr>
          <p:cNvPr id="30" name="Text 27"/>
          <p:cNvSpPr/>
          <p:nvPr/>
        </p:nvSpPr>
        <p:spPr>
          <a:xfrm>
            <a:off x="8046720" y="4663440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FFFFFF">
                    <a:alpha val="60000"/>
                  </a:srgbClr>
                </a:solidFill>
              </a:rPr>
              <a:t>6 / 9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6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234440"/>
          </a:xfrm>
          <a:prstGeom prst="rect">
            <a:avLst/>
          </a:prstGeom>
          <a:solidFill>
            <a:srgbClr val="0E1E3A"/>
          </a:solidFill>
          <a:ln w="12700">
            <a:solidFill>
              <a:srgbClr val="0E1E3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0E1E3A"/>
          </a:solidFill>
          <a:ln w="12700">
            <a:solidFill>
              <a:srgbClr val="0E1E3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57200" y="13716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MEETINGS, REPORTING &amp; TRACKING PROGRESS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457200" y="658368"/>
            <a:ext cx="7315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50" kern="0" dirty="0">
                <a:solidFill>
                  <a:srgbClr val="D6E4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Culture, cadence and accountability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347472" y="1389888"/>
            <a:ext cx="201168" cy="201168"/>
          </a:xfrm>
          <a:prstGeom prst="ellipse">
            <a:avLst/>
          </a:prstGeom>
          <a:solidFill>
            <a:srgbClr val="2A5298"/>
          </a:solidFill>
          <a:ln w="12700">
            <a:solidFill>
              <a:srgbClr val="2A529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434340" y="1591056"/>
            <a:ext cx="18288" cy="438912"/>
          </a:xfrm>
          <a:prstGeom prst="rect">
            <a:avLst/>
          </a:prstGeom>
          <a:solidFill>
            <a:srgbClr val="D6E4F7"/>
          </a:solidFill>
          <a:ln w="12700">
            <a:solidFill>
              <a:srgbClr val="D6E4F7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49808" y="1344168"/>
            <a:ext cx="2194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Culture is Critical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3063240" y="1344168"/>
            <a:ext cx="5760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E2D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Open, honest and candid opinions are desired and actively encouraged throughout the project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749808" y="1865376"/>
            <a:ext cx="8046720" cy="9144"/>
          </a:xfrm>
          <a:prstGeom prst="rect">
            <a:avLst/>
          </a:prstGeom>
          <a:solidFill>
            <a:srgbClr val="D6E4F7">
              <a:alpha val="60000"/>
            </a:srgbClr>
          </a:solidFill>
          <a:ln w="12700">
            <a:solidFill>
              <a:srgbClr val="D6E4F7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47472" y="1965960"/>
            <a:ext cx="201168" cy="201168"/>
          </a:xfrm>
          <a:prstGeom prst="ellipse">
            <a:avLst/>
          </a:prstGeom>
          <a:solidFill>
            <a:srgbClr val="2A5298"/>
          </a:solidFill>
          <a:ln w="12700">
            <a:solidFill>
              <a:srgbClr val="2A5298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34340" y="2167128"/>
            <a:ext cx="18288" cy="438912"/>
          </a:xfrm>
          <a:prstGeom prst="rect">
            <a:avLst/>
          </a:prstGeom>
          <a:solidFill>
            <a:srgbClr val="D6E4F7"/>
          </a:solidFill>
          <a:ln w="12700">
            <a:solidFill>
              <a:srgbClr val="D6E4F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49808" y="1920240"/>
            <a:ext cx="2194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Initiation Meeting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3063240" y="1920240"/>
            <a:ext cx="5760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E2D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comprehensive kick-off where the project leader outlines the project in detail; minuted promptly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749808" y="2441448"/>
            <a:ext cx="8046720" cy="9144"/>
          </a:xfrm>
          <a:prstGeom prst="rect">
            <a:avLst/>
          </a:prstGeom>
          <a:solidFill>
            <a:srgbClr val="D6E4F7">
              <a:alpha val="60000"/>
            </a:srgbClr>
          </a:solidFill>
          <a:ln w="12700">
            <a:solidFill>
              <a:srgbClr val="D6E4F7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347472" y="2542032"/>
            <a:ext cx="201168" cy="201168"/>
          </a:xfrm>
          <a:prstGeom prst="ellipse">
            <a:avLst/>
          </a:prstGeom>
          <a:solidFill>
            <a:srgbClr val="2A5298"/>
          </a:solidFill>
          <a:ln w="12700">
            <a:solidFill>
              <a:srgbClr val="2A5298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34340" y="2743200"/>
            <a:ext cx="18288" cy="438912"/>
          </a:xfrm>
          <a:prstGeom prst="rect">
            <a:avLst/>
          </a:prstGeom>
          <a:solidFill>
            <a:srgbClr val="D6E4F7"/>
          </a:solidFill>
          <a:ln w="12700">
            <a:solidFill>
              <a:srgbClr val="D6E4F7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749808" y="2496312"/>
            <a:ext cx="2194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Draft Plan Agreement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3063240" y="2496312"/>
            <a:ext cx="5760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E2D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 initiation, the draft plan is discussed and agreed by all team members — may take several sittings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749808" y="3017520"/>
            <a:ext cx="8046720" cy="9144"/>
          </a:xfrm>
          <a:prstGeom prst="rect">
            <a:avLst/>
          </a:prstGeom>
          <a:solidFill>
            <a:srgbClr val="D6E4F7">
              <a:alpha val="60000"/>
            </a:srgbClr>
          </a:solidFill>
          <a:ln w="12700">
            <a:solidFill>
              <a:srgbClr val="D6E4F7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347472" y="3118104"/>
            <a:ext cx="201168" cy="201168"/>
          </a:xfrm>
          <a:prstGeom prst="ellipse">
            <a:avLst/>
          </a:prstGeom>
          <a:solidFill>
            <a:srgbClr val="2A5298"/>
          </a:solidFill>
          <a:ln w="12700">
            <a:solidFill>
              <a:srgbClr val="2A5298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434340" y="3319272"/>
            <a:ext cx="18288" cy="438912"/>
          </a:xfrm>
          <a:prstGeom prst="rect">
            <a:avLst/>
          </a:prstGeom>
          <a:solidFill>
            <a:srgbClr val="D6E4F7"/>
          </a:solidFill>
          <a:ln w="12700">
            <a:solidFill>
              <a:srgbClr val="D6E4F7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49808" y="3072384"/>
            <a:ext cx="2194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Scheduled Team Meetings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3063240" y="3072384"/>
            <a:ext cx="5760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E2D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Meetings follow plan tasks and milestones; apologies accepted when appropriate; all discussions minuted accurately</a:t>
            </a:r>
            <a:endParaRPr lang="en-US" sz="1050" dirty="0"/>
          </a:p>
        </p:txBody>
      </p:sp>
      <p:sp>
        <p:nvSpPr>
          <p:cNvPr id="25" name="Shape 23"/>
          <p:cNvSpPr/>
          <p:nvPr/>
        </p:nvSpPr>
        <p:spPr>
          <a:xfrm>
            <a:off x="749808" y="3593592"/>
            <a:ext cx="8046720" cy="9144"/>
          </a:xfrm>
          <a:prstGeom prst="rect">
            <a:avLst/>
          </a:prstGeom>
          <a:solidFill>
            <a:srgbClr val="D6E4F7">
              <a:alpha val="60000"/>
            </a:srgbClr>
          </a:solidFill>
          <a:ln w="12700">
            <a:solidFill>
              <a:srgbClr val="D6E4F7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347472" y="3694176"/>
            <a:ext cx="201168" cy="201168"/>
          </a:xfrm>
          <a:prstGeom prst="ellipse">
            <a:avLst/>
          </a:prstGeom>
          <a:solidFill>
            <a:srgbClr val="2A5298"/>
          </a:solidFill>
          <a:ln w="12700">
            <a:solidFill>
              <a:srgbClr val="2A5298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434340" y="3895344"/>
            <a:ext cx="18288" cy="438912"/>
          </a:xfrm>
          <a:prstGeom prst="rect">
            <a:avLst/>
          </a:prstGeom>
          <a:solidFill>
            <a:srgbClr val="D6E4F7"/>
          </a:solidFill>
          <a:ln w="12700">
            <a:solidFill>
              <a:srgbClr val="D6E4F7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749808" y="3648456"/>
            <a:ext cx="2194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Pre-Meeting Reporting</a:t>
            </a:r>
            <a:endParaRPr lang="en-US" sz="1100" dirty="0"/>
          </a:p>
        </p:txBody>
      </p:sp>
      <p:sp>
        <p:nvSpPr>
          <p:cNvPr id="29" name="Text 27"/>
          <p:cNvSpPr/>
          <p:nvPr/>
        </p:nvSpPr>
        <p:spPr>
          <a:xfrm>
            <a:off x="3063240" y="3648456"/>
            <a:ext cx="5760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E2D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Progress, delays and problems reported ahead of each meeting so they can be specifically addressed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749808" y="4169664"/>
            <a:ext cx="8046720" cy="9144"/>
          </a:xfrm>
          <a:prstGeom prst="rect">
            <a:avLst/>
          </a:prstGeom>
          <a:solidFill>
            <a:srgbClr val="D6E4F7">
              <a:alpha val="60000"/>
            </a:srgbClr>
          </a:solidFill>
          <a:ln w="12700">
            <a:solidFill>
              <a:srgbClr val="D6E4F7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347472" y="4270248"/>
            <a:ext cx="201168" cy="201168"/>
          </a:xfrm>
          <a:prstGeom prst="ellipse">
            <a:avLst/>
          </a:prstGeom>
          <a:solidFill>
            <a:srgbClr val="2A5298"/>
          </a:solidFill>
          <a:ln w="12700">
            <a:solidFill>
              <a:srgbClr val="2A5298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749808" y="4224528"/>
            <a:ext cx="2194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E1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 Dissemination</a:t>
            </a:r>
            <a:endParaRPr lang="en-US" sz="1100" dirty="0"/>
          </a:p>
        </p:txBody>
      </p:sp>
      <p:sp>
        <p:nvSpPr>
          <p:cNvPr id="33" name="Text 31"/>
          <p:cNvSpPr/>
          <p:nvPr/>
        </p:nvSpPr>
        <p:spPr>
          <a:xfrm>
            <a:off x="3063240" y="4224528"/>
            <a:ext cx="5760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E2D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plan is updated after every meeting and disseminated to all team members including the sponsor</a:t>
            </a:r>
            <a:endParaRPr lang="en-US" sz="1050" dirty="0"/>
          </a:p>
        </p:txBody>
      </p:sp>
      <p:pic>
        <p:nvPicPr>
          <p:cNvPr id="3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23760" y="164592"/>
            <a:ext cx="1645920" cy="283464"/>
          </a:xfrm>
          <a:prstGeom prst="rect">
            <a:avLst/>
          </a:prstGeom>
        </p:spPr>
      </p:pic>
      <p:sp>
        <p:nvSpPr>
          <p:cNvPr id="35" name="Text 32"/>
          <p:cNvSpPr/>
          <p:nvPr/>
        </p:nvSpPr>
        <p:spPr>
          <a:xfrm>
            <a:off x="8046720" y="4663440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3A4A6A">
                    <a:alpha val="40000"/>
                  </a:srgbClr>
                </a:solidFill>
              </a:rPr>
              <a:t>7 / 9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E1E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234440"/>
          </a:xfrm>
          <a:prstGeom prst="rect">
            <a:avLst/>
          </a:prstGeom>
          <a:solidFill>
            <a:srgbClr val="2A5298">
              <a:alpha val="40000"/>
            </a:srgbClr>
          </a:solidFill>
          <a:ln w="12700">
            <a:solidFill>
              <a:srgbClr val="2A529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137160"/>
            <a:ext cx="7315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PROBLEMS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658368"/>
            <a:ext cx="7315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50" kern="0" dirty="0">
                <a:solidFill>
                  <a:srgbClr val="D6E4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Generally inevitable — manage them effectively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365760" y="1371600"/>
            <a:ext cx="3931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4A7F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Principles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365760" y="1755648"/>
            <a:ext cx="3931920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40000"/>
              </a:lnSpc>
              <a:buSzPct val="100000"/>
              <a:buChar char="•"/>
            </a:pPr>
            <a:r>
              <a:rPr lang="en-US" sz="1100" dirty="0">
                <a:solidFill>
                  <a:srgbClr val="D6E4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Problems are generally inevitable across all disciplines</a:t>
            </a:r>
            <a:endParaRPr lang="en-US" sz="1100" dirty="0"/>
          </a:p>
          <a:p>
            <a:pPr marL="342900" indent="-342900">
              <a:lnSpc>
                <a:spcPct val="140000"/>
              </a:lnSpc>
              <a:buSzPct val="100000"/>
              <a:buChar char="•"/>
            </a:pPr>
            <a:r>
              <a:rPr lang="en-US" sz="1100" dirty="0">
                <a:solidFill>
                  <a:srgbClr val="D6E4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Managed according to their nature — most commonly mean delay, which should be built into the plan</a:t>
            </a:r>
            <a:endParaRPr lang="en-US" sz="1100" dirty="0"/>
          </a:p>
          <a:p>
            <a:pPr marL="342900" indent="-342900">
              <a:lnSpc>
                <a:spcPct val="140000"/>
              </a:lnSpc>
              <a:buSzPct val="100000"/>
              <a:buChar char="•"/>
            </a:pPr>
            <a:r>
              <a:rPr lang="en-US" sz="1100" dirty="0">
                <a:solidFill>
                  <a:srgbClr val="D6E4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Rarely, problems seem irresolvable; the project leader may seek expert external advice, which may impact budget</a:t>
            </a:r>
            <a:endParaRPr lang="en-US" sz="1100" dirty="0"/>
          </a:p>
          <a:p>
            <a:pPr marL="342900" indent="-342900">
              <a:lnSpc>
                <a:spcPct val="140000"/>
              </a:lnSpc>
              <a:buSzPct val="100000"/>
              <a:buChar char="•"/>
            </a:pPr>
            <a:r>
              <a:rPr lang="en-US" sz="1100" dirty="0">
                <a:solidFill>
                  <a:srgbClr val="D6E4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is relatively rare to encounter a truly irresolvable issue — but it does happen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4663440" y="1371600"/>
            <a:ext cx="4160520" cy="1078992"/>
          </a:xfrm>
          <a:prstGeom prst="rect">
            <a:avLst/>
          </a:prstGeom>
          <a:solidFill>
            <a:srgbClr val="FFFFFF">
              <a:alpha val="8000"/>
            </a:srgbClr>
          </a:solidFill>
          <a:ln w="6350">
            <a:solidFill>
              <a:srgbClr val="4A7FD4">
                <a:alpha val="5000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4663440" y="1371600"/>
            <a:ext cx="64008" cy="1078992"/>
          </a:xfrm>
          <a:prstGeom prst="rect">
            <a:avLst/>
          </a:prstGeom>
          <a:solidFill>
            <a:srgbClr val="4A7FD4"/>
          </a:solidFill>
          <a:ln w="12700">
            <a:solidFill>
              <a:srgbClr val="4A7FD4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800600" y="1463040"/>
            <a:ext cx="3886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 you modify or adapt?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4800600" y="1810512"/>
            <a:ext cx="3886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D6E4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reformulation, method adjustment, or process change before escalating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4663440" y="2578608"/>
            <a:ext cx="4160520" cy="1078992"/>
          </a:xfrm>
          <a:prstGeom prst="rect">
            <a:avLst/>
          </a:prstGeom>
          <a:solidFill>
            <a:srgbClr val="FFFFFF">
              <a:alpha val="8000"/>
            </a:srgbClr>
          </a:solidFill>
          <a:ln w="6350">
            <a:solidFill>
              <a:srgbClr val="4A7FD4">
                <a:alpha val="5000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663440" y="2578608"/>
            <a:ext cx="64008" cy="1078992"/>
          </a:xfrm>
          <a:prstGeom prst="rect">
            <a:avLst/>
          </a:prstGeom>
          <a:solidFill>
            <a:srgbClr val="4A7FD4"/>
          </a:solidFill>
          <a:ln w="12700">
            <a:solidFill>
              <a:srgbClr val="4A7FD4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800600" y="2670048"/>
            <a:ext cx="3886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Has external expertise been sought?</a:t>
            </a:r>
            <a:endParaRPr lang="en-US" sz="1150" dirty="0"/>
          </a:p>
        </p:txBody>
      </p:sp>
      <p:sp>
        <p:nvSpPr>
          <p:cNvPr id="14" name="Text 12"/>
          <p:cNvSpPr/>
          <p:nvPr/>
        </p:nvSpPr>
        <p:spPr>
          <a:xfrm>
            <a:off x="4800600" y="3017520"/>
            <a:ext cx="3886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D6E4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Independent review can unlock solutions invisible to the internal team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4663440" y="3785616"/>
            <a:ext cx="4160520" cy="1078992"/>
          </a:xfrm>
          <a:prstGeom prst="rect">
            <a:avLst/>
          </a:prstGeom>
          <a:solidFill>
            <a:srgbClr val="FFFFFF">
              <a:alpha val="8000"/>
            </a:srgbClr>
          </a:solidFill>
          <a:ln w="6350">
            <a:solidFill>
              <a:srgbClr val="4A7FD4">
                <a:alpha val="5000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663440" y="3785616"/>
            <a:ext cx="64008" cy="1078992"/>
          </a:xfrm>
          <a:prstGeom prst="rect">
            <a:avLst/>
          </a:prstGeom>
          <a:solidFill>
            <a:srgbClr val="4A7FD4"/>
          </a:solidFill>
          <a:ln w="12700">
            <a:solidFill>
              <a:srgbClr val="4A7FD4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800600" y="3877056"/>
            <a:ext cx="3886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the plug must be pulled…</a:t>
            </a:r>
            <a:endParaRPr lang="en-US" sz="1150" dirty="0"/>
          </a:p>
        </p:txBody>
      </p:sp>
      <p:sp>
        <p:nvSpPr>
          <p:cNvPr id="18" name="Text 16"/>
          <p:cNvSpPr/>
          <p:nvPr/>
        </p:nvSpPr>
        <p:spPr>
          <a:xfrm>
            <a:off x="4800600" y="4224528"/>
            <a:ext cx="3886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D6E4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Avoid prevarication. No dead horses. Document, communicate, and move on.</a:t>
            </a:r>
            <a:endParaRPr lang="en-US" sz="1050" dirty="0"/>
          </a:p>
        </p:txBody>
      </p:sp>
      <p:pic>
        <p:nvPicPr>
          <p:cNvPr id="1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23760" y="164592"/>
            <a:ext cx="1645920" cy="283464"/>
          </a:xfrm>
          <a:prstGeom prst="rect">
            <a:avLst/>
          </a:prstGeom>
        </p:spPr>
      </p:pic>
      <p:sp>
        <p:nvSpPr>
          <p:cNvPr id="20" name="Text 17"/>
          <p:cNvSpPr/>
          <p:nvPr/>
        </p:nvSpPr>
        <p:spPr>
          <a:xfrm>
            <a:off x="8046720" y="4663440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FFFFFF">
                    <a:alpha val="60000"/>
                  </a:srgbClr>
                </a:solidFill>
              </a:rPr>
              <a:t>8 / 9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E1E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52120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COMPLETION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457200" y="1097280"/>
            <a:ext cx="52120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spc="200" kern="0" dirty="0">
                <a:solidFill>
                  <a:srgbClr val="4A7F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 · Reflect · Recognise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274320" y="1371600"/>
            <a:ext cx="4297680" cy="1170432"/>
          </a:xfrm>
          <a:prstGeom prst="rect">
            <a:avLst/>
          </a:prstGeom>
          <a:solidFill>
            <a:srgbClr val="FFFFFF">
              <a:alpha val="10000"/>
            </a:srgbClr>
          </a:solidFill>
          <a:ln w="5080">
            <a:solidFill>
              <a:srgbClr val="4A7FD4">
                <a:alpha val="45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1481328"/>
            <a:ext cx="4023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 from it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57200" y="1828800"/>
            <a:ext cx="4023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100" dirty="0">
                <a:solidFill>
                  <a:srgbClr val="D6E4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Capture lessons learned formally; make them accessible to future project teams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4617720" y="1371600"/>
            <a:ext cx="4297680" cy="1170432"/>
          </a:xfrm>
          <a:prstGeom prst="rect">
            <a:avLst/>
          </a:prstGeom>
          <a:solidFill>
            <a:srgbClr val="FFFFFF">
              <a:alpha val="10000"/>
            </a:srgbClr>
          </a:solidFill>
          <a:ln w="5080">
            <a:solidFill>
              <a:srgbClr val="4A7FD4">
                <a:alpha val="45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800600" y="1481328"/>
            <a:ext cx="4023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Team Feedback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800600" y="1828800"/>
            <a:ext cx="4023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100" dirty="0">
                <a:solidFill>
                  <a:srgbClr val="D6E4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Gather honest input: how did the team function, who performed well, and why?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274320" y="2560320"/>
            <a:ext cx="4297680" cy="1170432"/>
          </a:xfrm>
          <a:prstGeom prst="rect">
            <a:avLst/>
          </a:prstGeom>
          <a:solidFill>
            <a:srgbClr val="FFFFFF">
              <a:alpha val="10000"/>
            </a:srgbClr>
          </a:solidFill>
          <a:ln w="5080">
            <a:solidFill>
              <a:srgbClr val="4A7FD4">
                <a:alpha val="4500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57200" y="2670048"/>
            <a:ext cx="4023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Issues Review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57200" y="3017520"/>
            <a:ext cx="4023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100" dirty="0">
                <a:solidFill>
                  <a:srgbClr val="D6E4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were the primary issues that arose — and how were they resolved?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4617720" y="2560320"/>
            <a:ext cx="4297680" cy="1170432"/>
          </a:xfrm>
          <a:prstGeom prst="rect">
            <a:avLst/>
          </a:prstGeom>
          <a:solidFill>
            <a:srgbClr val="FFFFFF">
              <a:alpha val="10000"/>
            </a:srgbClr>
          </a:solidFill>
          <a:ln w="5080">
            <a:solidFill>
              <a:srgbClr val="4A7FD4">
                <a:alpha val="4500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800600" y="2670048"/>
            <a:ext cx="4023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Improvements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800600" y="3017520"/>
            <a:ext cx="4023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100" dirty="0">
                <a:solidFill>
                  <a:srgbClr val="D6E4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would you change next time? What could be done smarter?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274320" y="3749040"/>
            <a:ext cx="4297680" cy="1170432"/>
          </a:xfrm>
          <a:prstGeom prst="rect">
            <a:avLst/>
          </a:prstGeom>
          <a:solidFill>
            <a:srgbClr val="FFFFFF">
              <a:alpha val="10000"/>
            </a:srgbClr>
          </a:solidFill>
          <a:ln w="5080">
            <a:solidFill>
              <a:srgbClr val="4A7FD4">
                <a:alpha val="4500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3858768"/>
            <a:ext cx="4023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Mistakes Made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57200" y="4206240"/>
            <a:ext cx="4023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100" dirty="0">
                <a:solidFill>
                  <a:srgbClr val="D6E4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Acknowledge errors without blame; focus on prevention for next time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4617720" y="3749040"/>
            <a:ext cx="4297680" cy="1170432"/>
          </a:xfrm>
          <a:prstGeom prst="rect">
            <a:avLst/>
          </a:prstGeom>
          <a:solidFill>
            <a:srgbClr val="FFFFFF">
              <a:alpha val="10000"/>
            </a:srgbClr>
          </a:solidFill>
          <a:ln w="5080">
            <a:solidFill>
              <a:srgbClr val="4A7FD4">
                <a:alpha val="4500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800600" y="3858768"/>
            <a:ext cx="4023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Congratulate &amp; Thank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4800600" y="4206240"/>
            <a:ext cx="4023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100" dirty="0">
                <a:solidFill>
                  <a:srgbClr val="D6E4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Recognise contributions openly — completion is an achievement worth celebrating</a:t>
            </a:r>
            <a:endParaRPr lang="en-US" sz="1100" dirty="0"/>
          </a:p>
        </p:txBody>
      </p:sp>
      <p:pic>
        <p:nvPicPr>
          <p:cNvPr id="2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23760" y="164592"/>
            <a:ext cx="1645920" cy="283464"/>
          </a:xfrm>
          <a:prstGeom prst="rect">
            <a:avLst/>
          </a:prstGeom>
        </p:spPr>
      </p:pic>
      <p:sp>
        <p:nvSpPr>
          <p:cNvPr id="23" name="Text 20"/>
          <p:cNvSpPr/>
          <p:nvPr/>
        </p:nvSpPr>
        <p:spPr>
          <a:xfrm>
            <a:off x="8046720" y="4663440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FFFFFF">
                    <a:alpha val="60000"/>
                  </a:srgbClr>
                </a:solidFill>
              </a:rPr>
              <a:t>9 / 9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Product Development Essentials</dc:title>
  <dc:subject>PptxGenJS Presentation</dc:subject>
  <dc:creator>Kinclaven Pharmaceutical Services</dc:creator>
  <cp:lastModifiedBy>Kinclaven Pharmaceutical Services</cp:lastModifiedBy>
  <cp:revision>1</cp:revision>
  <dcterms:created xsi:type="dcterms:W3CDTF">2026-05-24T11:32:49Z</dcterms:created>
  <dcterms:modified xsi:type="dcterms:W3CDTF">2026-05-24T11:32:49Z</dcterms:modified>
</cp:coreProperties>
</file>